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51"/>
  </p:notesMasterIdLst>
  <p:handoutMasterIdLst>
    <p:handoutMasterId r:id="rId52"/>
  </p:handoutMasterIdLst>
  <p:sldIdLst>
    <p:sldId id="439" r:id="rId2"/>
    <p:sldId id="533" r:id="rId3"/>
    <p:sldId id="541" r:id="rId4"/>
    <p:sldId id="540" r:id="rId5"/>
    <p:sldId id="537" r:id="rId6"/>
    <p:sldId id="536" r:id="rId7"/>
    <p:sldId id="532" r:id="rId8"/>
    <p:sldId id="509" r:id="rId9"/>
    <p:sldId id="522" r:id="rId10"/>
    <p:sldId id="510" r:id="rId11"/>
    <p:sldId id="511" r:id="rId12"/>
    <p:sldId id="512" r:id="rId13"/>
    <p:sldId id="519" r:id="rId14"/>
    <p:sldId id="513" r:id="rId15"/>
    <p:sldId id="487" r:id="rId16"/>
    <p:sldId id="488" r:id="rId17"/>
    <p:sldId id="489" r:id="rId18"/>
    <p:sldId id="490" r:id="rId19"/>
    <p:sldId id="514" r:id="rId20"/>
    <p:sldId id="491" r:id="rId21"/>
    <p:sldId id="515" r:id="rId22"/>
    <p:sldId id="492" r:id="rId23"/>
    <p:sldId id="493" r:id="rId24"/>
    <p:sldId id="516" r:id="rId25"/>
    <p:sldId id="530" r:id="rId26"/>
    <p:sldId id="495" r:id="rId27"/>
    <p:sldId id="496" r:id="rId28"/>
    <p:sldId id="494" r:id="rId29"/>
    <p:sldId id="531" r:id="rId30"/>
    <p:sldId id="526" r:id="rId31"/>
    <p:sldId id="529" r:id="rId32"/>
    <p:sldId id="528" r:id="rId33"/>
    <p:sldId id="521" r:id="rId34"/>
    <p:sldId id="517" r:id="rId35"/>
    <p:sldId id="497" r:id="rId36"/>
    <p:sldId id="498" r:id="rId37"/>
    <p:sldId id="499" r:id="rId38"/>
    <p:sldId id="538" r:id="rId39"/>
    <p:sldId id="518" r:id="rId40"/>
    <p:sldId id="503" r:id="rId41"/>
    <p:sldId id="504" r:id="rId42"/>
    <p:sldId id="505" r:id="rId43"/>
    <p:sldId id="506" r:id="rId44"/>
    <p:sldId id="507" r:id="rId45"/>
    <p:sldId id="508" r:id="rId46"/>
    <p:sldId id="534" r:id="rId47"/>
    <p:sldId id="535" r:id="rId48"/>
    <p:sldId id="539" r:id="rId49"/>
    <p:sldId id="302" r:id="rId50"/>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B9B"/>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822" autoAdjust="0"/>
    <p:restoredTop sz="93979" autoAdjust="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8/6/2023</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8/6/2023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8/6/2023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6/8/2023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V0.10: 6</a:t>
            </a:r>
            <a:r>
              <a:rPr lang="en-US" baseline="30000" dirty="0" smtClean="0"/>
              <a:t>th</a:t>
            </a:r>
            <a:r>
              <a:rPr lang="en-US" dirty="0" smtClean="0"/>
              <a:t> June 2023</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V0.12: 6</a:t>
            </a:r>
            <a:r>
              <a:rPr lang="en-SG" baseline="30000" dirty="0" smtClean="0"/>
              <a:t>th</a:t>
            </a:r>
            <a:r>
              <a:rPr lang="en-SG" dirty="0" smtClean="0"/>
              <a:t> June 2023</a:t>
            </a:r>
            <a:endParaRPr lang="en-SG" dirty="0"/>
          </a:p>
          <a:p>
            <a:r>
              <a:rPr lang="en-US" dirty="0" smtClean="0"/>
              <a:t>Maximum number of RTP streams at 1 time to reduce to 4 (from 8 originally)</a:t>
            </a:r>
          </a:p>
          <a:p>
            <a:r>
              <a:rPr lang="en-US" dirty="0"/>
              <a:t>Video </a:t>
            </a:r>
            <a:r>
              <a:rPr lang="en-US" dirty="0" smtClean="0"/>
              <a:t>streams to include SDP package to be compatible with VLC Player</a:t>
            </a:r>
            <a:endParaRPr lang="en-US" dirty="0"/>
          </a:p>
          <a:p>
            <a:r>
              <a:rPr lang="en-US" dirty="0" smtClean="0"/>
              <a:t>Video streams to use 30FPS</a:t>
            </a:r>
          </a:p>
          <a:p>
            <a:r>
              <a:rPr lang="en-US" dirty="0" smtClean="0"/>
              <a:t>Target latency from VCU to streaming laptop is 200-250ms</a:t>
            </a:r>
          </a:p>
          <a:p>
            <a:r>
              <a:rPr lang="en-US" dirty="0" smtClean="0"/>
              <a:t>NUC triangle icon to change to bigger, amber </a:t>
            </a:r>
            <a:r>
              <a:rPr lang="en-US" dirty="0" err="1" smtClean="0"/>
              <a:t>colour</a:t>
            </a:r>
            <a:r>
              <a:rPr lang="en-US" dirty="0" smtClean="0"/>
              <a:t> triangle</a:t>
            </a:r>
          </a:p>
          <a:p>
            <a:r>
              <a:rPr lang="en-US" dirty="0" smtClean="0"/>
              <a:t>NUC icons position to be shifted left to align to physical NUC button (slide 25)</a:t>
            </a:r>
          </a:p>
          <a:p>
            <a:r>
              <a:rPr lang="en-US" dirty="0" smtClean="0"/>
              <a:t>Removed video stream label and NUC requirement (slide 29) as it is not possible/practical</a:t>
            </a:r>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7216330"/>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dirty="0" smtClean="0">
                          <a:solidFill>
                            <a:srgbClr val="FF0000"/>
                          </a:solidFill>
                        </a:rPr>
                        <a:t>and 5min timer for auto-NUC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943736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3873995"/>
              </p:ext>
            </p:extLst>
          </p:nvPr>
        </p:nvGraphicFramePr>
        <p:xfrm>
          <a:off x="2798619" y="429263"/>
          <a:ext cx="6096001" cy="162687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a:t>
                      </a:r>
                      <a:r>
                        <a:rPr lang="en-US" sz="1200" dirty="0" smtClean="0">
                          <a:solidFill>
                            <a:srgbClr val="FF0000"/>
                          </a:solidFill>
                        </a:rPr>
                        <a:t> When NUC button is pressed on VDU, the 5min timer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2663129"/>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16686" y="3407918"/>
            <a:ext cx="1689198" cy="830997"/>
          </a:xfrm>
          <a:prstGeom prst="rect">
            <a:avLst/>
          </a:prstGeom>
          <a:noFill/>
        </p:spPr>
        <p:txBody>
          <a:bodyPr wrap="square" rtlCol="0">
            <a:spAutoFit/>
          </a:bodyPr>
          <a:lstStyle/>
          <a:p>
            <a:pPr algn="r"/>
            <a:r>
              <a:rPr lang="en-US" sz="1600" dirty="0" smtClean="0">
                <a:solidFill>
                  <a:srgbClr val="FF0000"/>
                </a:solidFill>
              </a:rPr>
              <a:t>Position to be changed to (</a:t>
            </a:r>
            <a:r>
              <a:rPr lang="en-US" sz="1600" dirty="0" smtClean="0">
                <a:solidFill>
                  <a:srgbClr val="FF0000"/>
                </a:solidFill>
              </a:rPr>
              <a:t>1222, </a:t>
            </a:r>
            <a:r>
              <a:rPr lang="en-US" sz="1600" dirty="0" smtClean="0">
                <a:solidFill>
                  <a:srgbClr val="FF0000"/>
                </a:solidFill>
              </a:rPr>
              <a:t>954)</a:t>
            </a:r>
            <a:endParaRPr lang="en-US" sz="1600" dirty="0">
              <a:solidFill>
                <a:srgbClr val="FF0000"/>
              </a:solidFill>
            </a:endParaRPr>
          </a:p>
        </p:txBody>
      </p:sp>
      <p:cxnSp>
        <p:nvCxnSpPr>
          <p:cNvPr id="6" name="Straight Arrow Connector 5"/>
          <p:cNvCxnSpPr>
            <a:stCxn id="5" idx="3"/>
          </p:cNvCxnSpPr>
          <p:nvPr/>
        </p:nvCxnSpPr>
        <p:spPr>
          <a:xfrm>
            <a:off x="4905884" y="3823417"/>
            <a:ext cx="964424" cy="7123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026" y="4551060"/>
            <a:ext cx="592440" cy="59244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V0.11: 28</a:t>
            </a:r>
            <a:r>
              <a:rPr lang="en-SG" baseline="30000" dirty="0" smtClean="0"/>
              <a:t>th</a:t>
            </a:r>
            <a:r>
              <a:rPr lang="en-SG" dirty="0" smtClean="0"/>
              <a:t> April 2023</a:t>
            </a:r>
            <a:endParaRPr lang="en-SG" dirty="0"/>
          </a:p>
          <a:p>
            <a:r>
              <a:rPr lang="en-US" dirty="0" smtClean="0"/>
              <a:t>NUC 5min timer to reset when NUC button is pressed on VDU</a:t>
            </a:r>
          </a:p>
        </p:txBody>
      </p:sp>
    </p:spTree>
    <p:extLst>
      <p:ext uri="{BB962C8B-B14F-4D97-AF65-F5344CB8AC3E}">
        <p14:creationId xmlns:p14="http://schemas.microsoft.com/office/powerpoint/2010/main" val="11135627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308324"/>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a:t>
            </a:r>
            <a:r>
              <a:rPr lang="en-US" sz="1200" dirty="0" smtClean="0"/>
              <a:t>NUC</a:t>
            </a:r>
          </a:p>
          <a:p>
            <a:endParaRPr lang="en-US" sz="1200" dirty="0"/>
          </a:p>
          <a:p>
            <a:r>
              <a:rPr lang="en-US" sz="1200" dirty="0" smtClean="0">
                <a:solidFill>
                  <a:srgbClr val="FF0000"/>
                </a:solidFill>
              </a:rPr>
              <a:t>* When NUC button is pressed on VDU, the 5min timer should reset to 0</a:t>
            </a:r>
            <a:endParaRPr lang="en-US" sz="1200" dirty="0">
              <a:solidFill>
                <a:srgbClr val="FF0000"/>
              </a:solidFill>
            </a:endParaRPr>
          </a:p>
        </p:txBody>
      </p: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9064516"/>
              </p:ext>
            </p:extLst>
          </p:nvPr>
        </p:nvGraphicFramePr>
        <p:xfrm>
          <a:off x="4457566" y="97722"/>
          <a:ext cx="4470050" cy="4861560"/>
        </p:xfrm>
        <a:graphic>
          <a:graphicData uri="http://schemas.openxmlformats.org/drawingml/2006/table">
            <a:tbl>
              <a:tblPr>
                <a:tableStyleId>{5940675A-B579-460E-94D1-54222C63F5DA}</a:tableStyleId>
              </a:tblPr>
              <a:tblGrid>
                <a:gridCol w="868291">
                  <a:extLst>
                    <a:ext uri="{9D8B030D-6E8A-4147-A177-3AD203B41FA5}">
                      <a16:colId xmlns:a16="http://schemas.microsoft.com/office/drawing/2014/main" val="1837663016"/>
                    </a:ext>
                  </a:extLst>
                </a:gridCol>
                <a:gridCol w="1521673">
                  <a:extLst>
                    <a:ext uri="{9D8B030D-6E8A-4147-A177-3AD203B41FA5}">
                      <a16:colId xmlns:a16="http://schemas.microsoft.com/office/drawing/2014/main" val="1894036789"/>
                    </a:ext>
                  </a:extLst>
                </a:gridCol>
                <a:gridCol w="2080086">
                  <a:extLst>
                    <a:ext uri="{9D8B030D-6E8A-4147-A177-3AD203B41FA5}">
                      <a16:colId xmlns:a16="http://schemas.microsoft.com/office/drawing/2014/main" val="1680911374"/>
                    </a:ext>
                  </a:extLst>
                </a:gridCol>
              </a:tblGrid>
              <a:tr h="0">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Value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Description</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Status light behavior</a:t>
                      </a:r>
                      <a:r>
                        <a:rPr lang="en-US" sz="1100" b="1" i="0" u="none" strike="noStrike" baseline="0" dirty="0" smtClean="0">
                          <a:solidFill>
                            <a:srgbClr val="000000"/>
                          </a:solidFill>
                          <a:effectLst/>
                          <a:latin typeface="Calibri" panose="020F0502020204030204" pitchFamily="34" charset="0"/>
                          <a:cs typeface="Calibri" panose="020F0502020204030204" pitchFamily="34" charset="0"/>
                        </a:rPr>
                        <a:t> when active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745070310"/>
                  </a:ext>
                </a:extLst>
              </a:tr>
              <a:tr h="0">
                <a:tc>
                  <a:txBody>
                    <a:bodyPr/>
                    <a:lstStyle/>
                    <a:p>
                      <a:pPr algn="l" fontAlgn="b"/>
                      <a:r>
                        <a:rPr lang="en-SG" sz="1100" u="none" strike="noStrike" dirty="0">
                          <a:effectLst/>
                          <a:latin typeface="Calibri" panose="020F0502020204030204" pitchFamily="34" charset="0"/>
                          <a:cs typeface="Calibri" panose="020F0502020204030204" pitchFamily="34" charset="0"/>
                        </a:rPr>
                        <a:t>0x00000000</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dirty="0">
                          <a:effectLst/>
                          <a:latin typeface="Calibri" panose="020F0502020204030204" pitchFamily="34" charset="0"/>
                          <a:cs typeface="Calibri" panose="020F0502020204030204" pitchFamily="34" charset="0"/>
                        </a:rPr>
                        <a:t>No Fault</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B050"/>
                          </a:solidFill>
                          <a:effectLst/>
                          <a:latin typeface="Calibri" panose="020F0502020204030204" pitchFamily="34" charset="0"/>
                          <a:cs typeface="Calibri" panose="020F0502020204030204" pitchFamily="34" charset="0"/>
                        </a:rPr>
                        <a:t>Green</a:t>
                      </a:r>
                      <a:endParaRPr lang="en-SG" sz="1100" b="0" i="0" u="none" strike="noStrike" dirty="0">
                        <a:solidFill>
                          <a:srgbClr val="00B05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280028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0x00000001</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memory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4619133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0x00000002</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LOG data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smtClean="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6742602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0x00000004</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Sensor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09304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0x00000008</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Power Current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9753711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0x00000010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Temperature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86590019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0x00000020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Key Input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6665902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0x00000040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7104826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0x00000080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418377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0x00000100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032048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0x00000200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4711559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0x00000400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8176000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0x00000800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016090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0x00001000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76854313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0x00002000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9123092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0x00004000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06504650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0x00008000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6185498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0x00010000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5775668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0x00020000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24243785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0x00040000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4804540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0x00080000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1158426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0x00100000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6678427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0x00200000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03421483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0x00400000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8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9751649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0x00800000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9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47825837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0x01000000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OSD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7382175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0x02000000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Serial Port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64701514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0x04000000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VDU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FF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65163375"/>
                  </a:ext>
                </a:extLst>
              </a:tr>
            </a:tbl>
          </a:graphicData>
        </a:graphic>
      </p:graphicFrame>
      <p:sp>
        <p:nvSpPr>
          <p:cNvPr id="6" name="TextBox 5"/>
          <p:cNvSpPr txBox="1"/>
          <p:nvPr/>
        </p:nvSpPr>
        <p:spPr>
          <a:xfrm>
            <a:off x="198760" y="221945"/>
            <a:ext cx="4030710" cy="4524315"/>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a:t>
            </a:r>
            <a:r>
              <a:rPr lang="en-US" sz="1200" dirty="0" smtClean="0">
                <a:solidFill>
                  <a:srgbClr val="FF0000"/>
                </a:solidFill>
              </a:rPr>
              <a:t>VCU</a:t>
            </a:r>
            <a:r>
              <a:rPr lang="en-US" sz="1200" dirty="0" smtClean="0"/>
              <a:t> fault detected that </a:t>
            </a:r>
            <a:r>
              <a:rPr lang="en-US" sz="1200" dirty="0" smtClean="0">
                <a:solidFill>
                  <a:srgbClr val="FF0000"/>
                </a:solidFill>
              </a:rPr>
              <a:t>need to be fixed by supplier</a:t>
            </a:r>
            <a:r>
              <a:rPr lang="en-US" sz="1200" dirty="0" smtClean="0"/>
              <a:t> (</a:t>
            </a:r>
            <a:r>
              <a:rPr lang="en-US" sz="1200" dirty="0" smtClean="0">
                <a:solidFill>
                  <a:srgbClr val="FF0000"/>
                </a:solidFill>
              </a:rPr>
              <a:t>see list on the right</a:t>
            </a:r>
            <a:r>
              <a:rPr lang="en-US" sz="1200" dirty="0" smtClean="0"/>
              <a: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 </a:t>
            </a:r>
          </a:p>
          <a:p>
            <a:r>
              <a:rPr lang="en-US" sz="1200" dirty="0" smtClean="0">
                <a:solidFill>
                  <a:srgbClr val="FF0000"/>
                </a:solidFill>
              </a:rPr>
              <a:t>(BIT faults that do not affect VCU function, e.g. Video In 3-9 Fault, and do not need to send back to supplier to fix, should be ignored and LED can stay green if those are the only faults detected). </a:t>
            </a:r>
          </a:p>
          <a:p>
            <a:endParaRPr lang="en-US" sz="1200" dirty="0">
              <a:solidFill>
                <a:srgbClr val="FF0000"/>
              </a:solidFill>
            </a:endParaRPr>
          </a:p>
          <a:p>
            <a:r>
              <a:rPr lang="en-US" sz="1200" dirty="0" smtClean="0">
                <a:solidFill>
                  <a:srgbClr val="FF0000"/>
                </a:solidFill>
              </a:rPr>
              <a:t>No Fault should only be sent if the other BIT Faults are all </a:t>
            </a:r>
            <a:r>
              <a:rPr lang="en-US" sz="1200" smtClean="0">
                <a:solidFill>
                  <a:srgbClr val="FF0000"/>
                </a:solidFill>
              </a:rPr>
              <a:t>not active. </a:t>
            </a:r>
            <a:endParaRPr lang="en-US" sz="1200" dirty="0">
              <a:solidFill>
                <a:srgbClr val="FF0000"/>
              </a:solidFill>
            </a:endParaRPr>
          </a:p>
        </p:txBody>
      </p:sp>
    </p:spTree>
    <p:extLst>
      <p:ext uri="{BB962C8B-B14F-4D97-AF65-F5344CB8AC3E}">
        <p14:creationId xmlns:p14="http://schemas.microsoft.com/office/powerpoint/2010/main" val="15003896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V0.10: 27</a:t>
            </a:r>
            <a:r>
              <a:rPr lang="en-SG" baseline="30000" dirty="0" smtClean="0"/>
              <a:t>th</a:t>
            </a:r>
            <a:r>
              <a:rPr lang="en-SG" dirty="0" smtClean="0"/>
              <a:t> April 2023</a:t>
            </a:r>
            <a:endParaRPr lang="en-SG" dirty="0"/>
          </a:p>
          <a:p>
            <a:r>
              <a:rPr lang="en-US" dirty="0" smtClean="0"/>
              <a:t>Updated VCU status light behavior with details</a:t>
            </a:r>
          </a:p>
          <a:p>
            <a:r>
              <a:rPr lang="en-US" dirty="0" smtClean="0"/>
              <a:t>Video LAN to use RTP that is compatible with VLC player</a:t>
            </a:r>
          </a:p>
        </p:txBody>
      </p:sp>
    </p:spTree>
    <p:extLst>
      <p:ext uri="{BB962C8B-B14F-4D97-AF65-F5344CB8AC3E}">
        <p14:creationId xmlns:p14="http://schemas.microsoft.com/office/powerpoint/2010/main" val="36300284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dirty="0"/>
                        <a:t>J4 </a:t>
                      </a:r>
                      <a:r>
                        <a:rPr lang="en-SG" sz="900" dirty="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56" y="188060"/>
            <a:ext cx="6016519" cy="1131079"/>
          </a:xfrm>
          <a:prstGeom prst="rect">
            <a:avLst/>
          </a:prstGeom>
        </p:spPr>
        <p:txBody>
          <a:bodyPr wrap="none">
            <a:spAutoFit/>
          </a:bodyPr>
          <a:lstStyle/>
          <a:p>
            <a:r>
              <a:rPr lang="en-US" b="1" dirty="0" smtClean="0"/>
              <a:t>Network Streaming Protocol</a:t>
            </a:r>
          </a:p>
          <a:p>
            <a:r>
              <a:rPr lang="en-US" dirty="0" smtClean="0"/>
              <a:t>Maximum </a:t>
            </a:r>
            <a:r>
              <a:rPr lang="en-US" dirty="0"/>
              <a:t>number of RTP streams at 1 time to reduce to 4 (from 8 originally)</a:t>
            </a:r>
          </a:p>
          <a:p>
            <a:r>
              <a:rPr lang="en-US" dirty="0"/>
              <a:t>Video streams to include SDP package to be compatible with VLC Player</a:t>
            </a:r>
          </a:p>
          <a:p>
            <a:r>
              <a:rPr lang="en-US" dirty="0"/>
              <a:t>Video streams to use </a:t>
            </a:r>
            <a:r>
              <a:rPr lang="en-US" dirty="0" smtClean="0"/>
              <a:t>30FPS</a:t>
            </a:r>
          </a:p>
          <a:p>
            <a:r>
              <a:rPr lang="en-US" dirty="0"/>
              <a:t>Target latency from VCU to streaming laptop is </a:t>
            </a:r>
            <a:r>
              <a:rPr lang="en-US" dirty="0" smtClean="0"/>
              <a:t>200-250ms</a:t>
            </a:r>
            <a:endParaRPr lang="en-US" dirty="0"/>
          </a:p>
        </p:txBody>
      </p:sp>
    </p:spTree>
    <p:extLst>
      <p:ext uri="{BB962C8B-B14F-4D97-AF65-F5344CB8AC3E}">
        <p14:creationId xmlns:p14="http://schemas.microsoft.com/office/powerpoint/2010/main" val="2320356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723549"/>
          </a:xfrm>
        </p:spPr>
        <p:txBody>
          <a:bodyPr/>
          <a:lstStyle/>
          <a:p>
            <a:pPr marL="0" indent="0">
              <a:buNone/>
            </a:pPr>
            <a:r>
              <a:rPr lang="en-SG" dirty="0" smtClean="0"/>
              <a:t>V0.9: 16</a:t>
            </a:r>
            <a:r>
              <a:rPr lang="en-SG" baseline="30000" dirty="0" smtClean="0"/>
              <a:t>th</a:t>
            </a:r>
            <a:r>
              <a:rPr lang="en-SG" dirty="0" smtClean="0"/>
              <a:t> February 2023</a:t>
            </a:r>
            <a:endParaRPr lang="en-SG" dirty="0"/>
          </a:p>
          <a:p>
            <a:r>
              <a:rPr lang="en-US" dirty="0" smtClean="0"/>
              <a:t>removed NUC Development Mode from VCU and VDU Menu</a:t>
            </a:r>
            <a:endParaRPr lang="en-US" dirty="0"/>
          </a:p>
          <a:p>
            <a:r>
              <a:rPr lang="en-US" dirty="0" smtClean="0"/>
              <a:t>updated TI NUC command with checksum and added baud rate details</a:t>
            </a:r>
          </a:p>
          <a:p>
            <a:pPr lvl="1"/>
            <a:r>
              <a:rPr lang="en-US" dirty="0" smtClean="0"/>
              <a:t>NUC command should </a:t>
            </a:r>
            <a:r>
              <a:rPr lang="en-US" dirty="0"/>
              <a:t>be </a:t>
            </a:r>
            <a:r>
              <a:rPr lang="en-US" dirty="0" smtClean="0"/>
              <a:t>FF01A0410000E2</a:t>
            </a:r>
          </a:p>
          <a:p>
            <a:pPr lvl="1"/>
            <a:r>
              <a:rPr lang="en-US" dirty="0" smtClean="0"/>
              <a:t>Baud Rate should be 38400</a:t>
            </a:r>
          </a:p>
        </p:txBody>
      </p:sp>
    </p:spTree>
    <p:extLst>
      <p:ext uri="{BB962C8B-B14F-4D97-AF65-F5344CB8AC3E}">
        <p14:creationId xmlns:p14="http://schemas.microsoft.com/office/powerpoint/2010/main" val="677156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on J4 changed 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1310608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13454</TotalTime>
  <Words>4014</Words>
  <Application>Microsoft Office PowerPoint</Application>
  <PresentationFormat>On-screen Show (16:9)</PresentationFormat>
  <Paragraphs>953</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823</cp:revision>
  <dcterms:created xsi:type="dcterms:W3CDTF">2020-12-07T03:58:22Z</dcterms:created>
  <dcterms:modified xsi:type="dcterms:W3CDTF">2023-06-08T06:52:03Z</dcterms:modified>
</cp:coreProperties>
</file>